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7" r:id="rId2"/>
  </p:sldMasterIdLst>
  <p:notesMasterIdLst>
    <p:notesMasterId r:id="rId22"/>
  </p:notesMasterIdLst>
  <p:sldIdLst>
    <p:sldId id="256" r:id="rId3"/>
    <p:sldId id="266" r:id="rId4"/>
    <p:sldId id="269" r:id="rId5"/>
    <p:sldId id="270" r:id="rId6"/>
    <p:sldId id="271" r:id="rId7"/>
    <p:sldId id="267" r:id="rId8"/>
    <p:sldId id="257" r:id="rId9"/>
    <p:sldId id="268" r:id="rId10"/>
    <p:sldId id="260" r:id="rId11"/>
    <p:sldId id="275" r:id="rId12"/>
    <p:sldId id="276" r:id="rId13"/>
    <p:sldId id="278" r:id="rId14"/>
    <p:sldId id="279" r:id="rId15"/>
    <p:sldId id="280" r:id="rId16"/>
    <p:sldId id="273" r:id="rId17"/>
    <p:sldId id="281" r:id="rId18"/>
    <p:sldId id="272" r:id="rId19"/>
    <p:sldId id="274" r:id="rId20"/>
    <p:sldId id="277" r:id="rId21"/>
  </p:sldIdLst>
  <p:sldSz cx="9144000" cy="6858000" type="screen4x3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82" y="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9A7C-2345-4134-8238-3B1422CB960C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85D2-51FA-4741-AD0D-74D4E218FE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75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71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01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11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83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12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40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13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60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36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15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012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17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17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18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88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61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741363"/>
            <a:ext cx="4951412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1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84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4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2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45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6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31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53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39902"/>
            <a:ext cx="5435600" cy="4457700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60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85D2-51FA-4741-AD0D-74D4E218FE01}" type="slidenum">
              <a:rPr lang="de-DE" smtClean="0"/>
              <a:t>9</a:t>
            </a:fld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28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74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53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de-DE"/>
              <a:t>Joanne Harrison-Gross   22nd May 2022</a:t>
            </a:r>
            <a:endParaRPr lang="de-DE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1284-9814-4A2B-9E26-EE005B21064C}" type="slidenum">
              <a:rPr lang="de-DE" smtClean="0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70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C9D-14A9-41DC-AF09-2566FE4926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04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13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3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7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82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75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24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7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4"/>
                </a:solidFill>
              </a:defRPr>
            </a:lvl1pPr>
          </a:lstStyle>
          <a:p>
            <a:r>
              <a:rPr lang="de-DE"/>
              <a:t>Joanne Harrison-Gross   22nd May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  <p:sp>
        <p:nvSpPr>
          <p:cNvPr id="7" name="MSIPCMContentMarking" descr="{&quot;HashCode&quot;:1319653229,&quot;Placement&quot;:&quot;Footer&quot;,&quot;Top&quot;:519.343,&quot;Left&quot;:604.5204,&quot;SlideWidth&quot;:720,&quot;SlideHeight&quot;:540}"/>
          <p:cNvSpPr txBox="1"/>
          <p:nvPr userDrawn="1"/>
        </p:nvSpPr>
        <p:spPr>
          <a:xfrm>
            <a:off x="7677409" y="6595656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23348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de-DE"/>
              <a:t>Joanne Harrison-Gross   22nd May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D1F98E-A443-402D-A099-2F3CB3EF6D1E}" type="slidenum">
              <a:rPr lang="de-DE" smtClean="0"/>
              <a:t>‹#›</a:t>
            </a:fld>
            <a:endParaRPr lang="de-DE"/>
          </a:p>
        </p:txBody>
      </p:sp>
      <p:sp>
        <p:nvSpPr>
          <p:cNvPr id="7" name="MSIPCMContentMarking" descr="{&quot;HashCode&quot;:1319653229,&quot;Placement&quot;:&quot;Footer&quot;,&quot;Top&quot;:519.343,&quot;Left&quot;:604.5204,&quot;SlideWidth&quot;:720,&quot;SlideHeight&quot;:540}"/>
          <p:cNvSpPr txBox="1"/>
          <p:nvPr userDrawn="1"/>
        </p:nvSpPr>
        <p:spPr>
          <a:xfrm>
            <a:off x="7677409" y="6595656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672" r:id="rId1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Sexism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workplace</a:t>
            </a:r>
            <a:r>
              <a:rPr lang="de-DE" dirty="0"/>
              <a:t>?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76672"/>
            <a:ext cx="26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Joanne Harrison-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Gross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22nd May, 2022</a:t>
            </a:r>
          </a:p>
        </p:txBody>
      </p:sp>
    </p:spTree>
    <p:extLst>
      <p:ext uri="{BB962C8B-B14F-4D97-AF65-F5344CB8AC3E}">
        <p14:creationId xmlns:p14="http://schemas.microsoft.com/office/powerpoint/2010/main" val="37476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employer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2348880"/>
            <a:ext cx="3152775" cy="20859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4" y="4613071"/>
            <a:ext cx="3095625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2492896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bg2">
                    <a:lumMod val="75000"/>
                  </a:schemeClr>
                </a:solidFill>
              </a:rPr>
              <a:t>JamaisSansElles</a:t>
            </a:r>
            <a:endParaRPr lang="de-DE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31" y="4993978"/>
            <a:ext cx="3055243" cy="1222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954" y="3645024"/>
            <a:ext cx="3872476" cy="9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9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BNP Paribas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132856"/>
            <a:ext cx="71247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BNP Paribas Board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Directors</a:t>
            </a:r>
            <a:r>
              <a:rPr lang="de-DE" dirty="0"/>
              <a:t> </a:t>
            </a:r>
            <a:r>
              <a:rPr lang="de-DE" dirty="0" err="1"/>
              <a:t>balance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85" y="2608711"/>
            <a:ext cx="7433494" cy="35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Executive </a:t>
            </a:r>
            <a:r>
              <a:rPr lang="de-DE" dirty="0" err="1"/>
              <a:t>Committee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48880"/>
            <a:ext cx="7775054" cy="40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89936"/>
          </a:xfrm>
        </p:spPr>
        <p:txBody>
          <a:bodyPr>
            <a:norm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perfect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881496"/>
            <a:ext cx="1512168" cy="45757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1523145" cy="487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01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Learnings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Don´t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gravitate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</a:t>
            </a:r>
            <a:r>
              <a:rPr lang="de-DE" dirty="0" err="1"/>
              <a:t>easiest</a:t>
            </a:r>
            <a:endParaRPr lang="de-DE" dirty="0"/>
          </a:p>
          <a:p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comfortable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,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sheets</a:t>
            </a:r>
            <a:r>
              <a:rPr lang="de-DE" dirty="0"/>
              <a:t>,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  <a:p>
            <a:r>
              <a:rPr lang="de-DE" dirty="0" err="1"/>
              <a:t>Don´t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overly</a:t>
            </a:r>
            <a:r>
              <a:rPr lang="de-DE" dirty="0"/>
              <a:t> sensitive in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/>
              <a:t>Take a </a:t>
            </a:r>
            <a:r>
              <a:rPr lang="de-DE" dirty="0" err="1"/>
              <a:t>negotiation</a:t>
            </a:r>
            <a:r>
              <a:rPr lang="de-DE" dirty="0"/>
              <a:t> </a:t>
            </a:r>
            <a:r>
              <a:rPr lang="de-DE" dirty="0" err="1"/>
              <a:t>course</a:t>
            </a:r>
            <a:endParaRPr lang="de-DE" dirty="0"/>
          </a:p>
          <a:p>
            <a:r>
              <a:rPr lang="de-DE" dirty="0"/>
              <a:t>Practice </a:t>
            </a:r>
            <a:r>
              <a:rPr lang="de-DE" dirty="0" err="1"/>
              <a:t>presenting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44" y="4581128"/>
            <a:ext cx="2592288" cy="16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981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„</a:t>
            </a:r>
            <a:r>
              <a:rPr lang="de-DE" dirty="0" err="1"/>
              <a:t>Learing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„</a:t>
            </a:r>
            <a:r>
              <a:rPr lang="de-DE" dirty="0" err="1"/>
              <a:t>no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housework</a:t>
            </a:r>
            <a:r>
              <a:rPr lang="de-DE" dirty="0"/>
              <a:t>: FT </a:t>
            </a:r>
            <a:r>
              <a:rPr lang="de-DE" dirty="0" err="1"/>
              <a:t>article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7" y="1772816"/>
            <a:ext cx="7244879" cy="46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Further </a:t>
            </a:r>
            <a:r>
              <a:rPr lang="de-DE" dirty="0" err="1"/>
              <a:t>reflections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sport</a:t>
            </a:r>
            <a:r>
              <a:rPr lang="de-DE" dirty="0"/>
              <a:t>/extracurricular </a:t>
            </a:r>
            <a:r>
              <a:rPr lang="de-DE" dirty="0" err="1"/>
              <a:t>competence</a:t>
            </a:r>
            <a:endParaRPr lang="de-DE" dirty="0"/>
          </a:p>
          <a:p>
            <a:r>
              <a:rPr lang="de-DE" dirty="0"/>
              <a:t>Say </a:t>
            </a:r>
            <a:r>
              <a:rPr lang="de-DE" dirty="0" err="1"/>
              <a:t>yes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challenges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Joanne </a:t>
            </a:r>
            <a:r>
              <a:rPr lang="de-DE" dirty="0" err="1"/>
              <a:t>Harrison-Gross</a:t>
            </a:r>
            <a:r>
              <a:rPr lang="de-DE" dirty="0"/>
              <a:t>   22nd May 2022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9" y="3789040"/>
            <a:ext cx="1998393" cy="147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55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Couples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sz="4200" dirty="0"/>
              <a:t>Pick </a:t>
            </a:r>
            <a:r>
              <a:rPr lang="de-DE" sz="4200" dirty="0" err="1"/>
              <a:t>your</a:t>
            </a:r>
            <a:r>
              <a:rPr lang="de-DE" sz="4200" dirty="0"/>
              <a:t> </a:t>
            </a:r>
            <a:r>
              <a:rPr lang="de-DE" sz="4200" dirty="0" err="1"/>
              <a:t>partner</a:t>
            </a:r>
            <a:r>
              <a:rPr lang="de-DE" sz="4200" dirty="0"/>
              <a:t> </a:t>
            </a:r>
            <a:r>
              <a:rPr lang="de-DE" sz="4200" dirty="0" err="1"/>
              <a:t>well</a:t>
            </a:r>
            <a:endParaRPr lang="de-DE" sz="4200" dirty="0"/>
          </a:p>
          <a:p>
            <a:pPr lvl="1"/>
            <a:r>
              <a:rPr lang="de-DE" sz="4200" dirty="0"/>
              <a:t>Sheryl Sandberg „The </a:t>
            </a:r>
            <a:r>
              <a:rPr lang="de-DE" sz="4200" dirty="0" err="1"/>
              <a:t>most</a:t>
            </a:r>
            <a:r>
              <a:rPr lang="de-DE" sz="4200" dirty="0"/>
              <a:t> </a:t>
            </a:r>
            <a:br>
              <a:rPr lang="de-DE" sz="4200" dirty="0"/>
            </a:br>
            <a:r>
              <a:rPr lang="de-DE" sz="4200" dirty="0" err="1"/>
              <a:t>important</a:t>
            </a:r>
            <a:r>
              <a:rPr lang="de-DE" sz="4200" dirty="0"/>
              <a:t> </a:t>
            </a:r>
            <a:r>
              <a:rPr lang="de-DE" sz="4200" dirty="0" err="1"/>
              <a:t>career</a:t>
            </a:r>
            <a:r>
              <a:rPr lang="de-DE" sz="4200" dirty="0"/>
              <a:t> </a:t>
            </a:r>
            <a:r>
              <a:rPr lang="de-DE" sz="4200" dirty="0" err="1"/>
              <a:t>decision</a:t>
            </a:r>
            <a:r>
              <a:rPr lang="de-DE" sz="4200" dirty="0"/>
              <a:t> </a:t>
            </a:r>
            <a:r>
              <a:rPr lang="de-DE" sz="4200" dirty="0" err="1"/>
              <a:t>you</a:t>
            </a:r>
            <a:r>
              <a:rPr lang="de-DE" sz="4200" dirty="0"/>
              <a:t> </a:t>
            </a:r>
            <a:br>
              <a:rPr lang="de-DE" sz="4200" dirty="0"/>
            </a:br>
            <a:r>
              <a:rPr lang="de-DE" sz="4200" dirty="0"/>
              <a:t>will </a:t>
            </a:r>
            <a:r>
              <a:rPr lang="de-DE" sz="4200" dirty="0" err="1"/>
              <a:t>make</a:t>
            </a:r>
            <a:r>
              <a:rPr lang="de-DE" sz="4200" dirty="0"/>
              <a:t> </a:t>
            </a:r>
            <a:r>
              <a:rPr lang="de-DE" sz="4200" dirty="0" err="1"/>
              <a:t>is</a:t>
            </a:r>
            <a:r>
              <a:rPr lang="de-DE" sz="4200" dirty="0"/>
              <a:t> </a:t>
            </a:r>
            <a:r>
              <a:rPr lang="de-DE" sz="4200" dirty="0" err="1"/>
              <a:t>who</a:t>
            </a:r>
            <a:r>
              <a:rPr lang="de-DE" sz="4200" dirty="0"/>
              <a:t> </a:t>
            </a:r>
            <a:r>
              <a:rPr lang="de-DE" sz="4200" dirty="0" err="1"/>
              <a:t>you</a:t>
            </a:r>
            <a:r>
              <a:rPr lang="de-DE" sz="4200" dirty="0"/>
              <a:t> </a:t>
            </a:r>
            <a:r>
              <a:rPr lang="de-DE" sz="4200" dirty="0" err="1"/>
              <a:t>marry</a:t>
            </a:r>
            <a:r>
              <a:rPr lang="de-DE" sz="4200" dirty="0"/>
              <a:t>“</a:t>
            </a:r>
            <a:br>
              <a:rPr lang="de-DE" sz="4200" dirty="0"/>
            </a:br>
            <a:endParaRPr lang="de-DE" sz="4200" dirty="0"/>
          </a:p>
          <a:p>
            <a:r>
              <a:rPr lang="de-DE" sz="4200" dirty="0"/>
              <a:t>The </a:t>
            </a:r>
            <a:r>
              <a:rPr lang="de-DE" sz="4200" dirty="0" err="1"/>
              <a:t>role</a:t>
            </a:r>
            <a:r>
              <a:rPr lang="de-DE" sz="4200" dirty="0"/>
              <a:t> </a:t>
            </a:r>
            <a:r>
              <a:rPr lang="de-DE" sz="4200" dirty="0" err="1"/>
              <a:t>of</a:t>
            </a:r>
            <a:r>
              <a:rPr lang="de-DE" sz="4200" dirty="0"/>
              <a:t> </a:t>
            </a:r>
            <a:r>
              <a:rPr lang="de-DE" sz="4200" dirty="0" err="1"/>
              <a:t>children</a:t>
            </a:r>
            <a:br>
              <a:rPr lang="de-DE" sz="4200" dirty="0"/>
            </a:br>
            <a:br>
              <a:rPr lang="de-DE" sz="4200" dirty="0"/>
            </a:br>
            <a:endParaRPr lang="de-DE" sz="4200" dirty="0"/>
          </a:p>
          <a:p>
            <a:r>
              <a:rPr lang="de-DE" sz="4200" dirty="0"/>
              <a:t>Pick </a:t>
            </a:r>
            <a:r>
              <a:rPr lang="de-DE" sz="4200" dirty="0" err="1"/>
              <a:t>your</a:t>
            </a:r>
            <a:r>
              <a:rPr lang="de-DE" sz="4200" dirty="0"/>
              <a:t> </a:t>
            </a:r>
            <a:r>
              <a:rPr lang="de-DE" sz="4200" dirty="0" err="1"/>
              <a:t>employer</a:t>
            </a:r>
            <a:r>
              <a:rPr lang="de-DE" sz="4200" dirty="0"/>
              <a:t> </a:t>
            </a:r>
            <a:r>
              <a:rPr lang="de-DE" sz="4200" dirty="0" err="1"/>
              <a:t>well</a:t>
            </a:r>
            <a:endParaRPr lang="de-DE" sz="4200" dirty="0"/>
          </a:p>
          <a:p>
            <a:pPr marL="68580" indent="0">
              <a:buNone/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114" y="2060848"/>
            <a:ext cx="2883874" cy="44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Let´s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50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de-DE" dirty="0"/>
              <a:t>A quick CV </a:t>
            </a:r>
          </a:p>
          <a:p>
            <a:pPr>
              <a:spcBef>
                <a:spcPts val="1800"/>
              </a:spcBef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anecdotes</a:t>
            </a:r>
            <a:endParaRPr lang="de-DE" dirty="0"/>
          </a:p>
          <a:p>
            <a:pPr>
              <a:spcBef>
                <a:spcPts val="1800"/>
              </a:spcBef>
            </a:pPr>
            <a:r>
              <a:rPr lang="de-DE" dirty="0"/>
              <a:t>Cultural </a:t>
            </a:r>
            <a:r>
              <a:rPr lang="de-DE" dirty="0" err="1"/>
              <a:t>differences</a:t>
            </a:r>
            <a:endParaRPr lang="de-DE" dirty="0"/>
          </a:p>
          <a:p>
            <a:pPr>
              <a:spcBef>
                <a:spcPts val="1800"/>
              </a:spcBef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?</a:t>
            </a:r>
          </a:p>
          <a:p>
            <a:pPr>
              <a:spcBef>
                <a:spcPts val="1800"/>
              </a:spcBef>
            </a:pPr>
            <a:r>
              <a:rPr lang="de-DE" dirty="0"/>
              <a:t>Experience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employer</a:t>
            </a:r>
            <a:endParaRPr lang="de-DE" dirty="0"/>
          </a:p>
          <a:p>
            <a:pPr>
              <a:spcBef>
                <a:spcPts val="1800"/>
              </a:spcBef>
            </a:pPr>
            <a:r>
              <a:rPr lang="de-DE" dirty="0" err="1"/>
              <a:t>Learnings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MBA</a:t>
            </a:r>
          </a:p>
          <a:p>
            <a:pPr>
              <a:spcBef>
                <a:spcPts val="1800"/>
              </a:spcBef>
            </a:pPr>
            <a:r>
              <a:rPr lang="de-DE" dirty="0" err="1"/>
              <a:t>Couples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>
              <a:spcBef>
                <a:spcPts val="1800"/>
              </a:spcBef>
            </a:pPr>
            <a:r>
              <a:rPr lang="de-DE" dirty="0" err="1"/>
              <a:t>Let´s</a:t>
            </a:r>
            <a:r>
              <a:rPr lang="de-DE" dirty="0"/>
              <a:t> </a:t>
            </a:r>
            <a:r>
              <a:rPr lang="de-DE" dirty="0" err="1"/>
              <a:t>discuss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86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quick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St. John´s College, 1981</a:t>
            </a:r>
          </a:p>
          <a:p>
            <a:r>
              <a:rPr lang="de-DE" dirty="0" err="1"/>
              <a:t>Postgraduate</a:t>
            </a:r>
            <a:r>
              <a:rPr lang="de-DE" dirty="0"/>
              <a:t> </a:t>
            </a:r>
            <a:r>
              <a:rPr lang="de-DE" dirty="0" err="1"/>
              <a:t>diploma</a:t>
            </a:r>
            <a:r>
              <a:rPr lang="de-DE" dirty="0"/>
              <a:t>, Canterbury University</a:t>
            </a:r>
          </a:p>
          <a:p>
            <a:r>
              <a:rPr lang="de-DE" dirty="0"/>
              <a:t>British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Fuels</a:t>
            </a:r>
            <a:r>
              <a:rPr lang="de-DE" dirty="0"/>
              <a:t> </a:t>
            </a:r>
            <a:r>
              <a:rPr lang="de-DE" dirty="0" err="1"/>
              <a:t>plc</a:t>
            </a:r>
            <a:endParaRPr lang="de-DE" dirty="0"/>
          </a:p>
          <a:p>
            <a:r>
              <a:rPr lang="de-DE" dirty="0"/>
              <a:t>Mercedes-Benz, Stuttgart</a:t>
            </a:r>
          </a:p>
          <a:p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Business Administration, </a:t>
            </a:r>
            <a:r>
              <a:rPr lang="de-DE" dirty="0" err="1"/>
              <a:t>Insead</a:t>
            </a:r>
            <a:r>
              <a:rPr lang="de-DE" dirty="0"/>
              <a:t> </a:t>
            </a:r>
          </a:p>
          <a:p>
            <a:r>
              <a:rPr lang="de-DE" dirty="0"/>
              <a:t>General Motors Europe</a:t>
            </a:r>
          </a:p>
          <a:p>
            <a:r>
              <a:rPr lang="de-DE" dirty="0"/>
              <a:t>BNP Paribas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Joanne </a:t>
            </a:r>
            <a:r>
              <a:rPr lang="de-DE" dirty="0" err="1"/>
              <a:t>Harrison-Gross</a:t>
            </a:r>
            <a:r>
              <a:rPr lang="de-DE" dirty="0"/>
              <a:t>   22nd May 2022</a:t>
            </a:r>
          </a:p>
        </p:txBody>
      </p:sp>
    </p:spTree>
    <p:extLst>
      <p:ext uri="{BB962C8B-B14F-4D97-AF65-F5344CB8AC3E}">
        <p14:creationId xmlns:p14="http://schemas.microsoft.com/office/powerpoint/2010/main" val="300708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anecdotes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School &amp; St. John´s</a:t>
            </a:r>
            <a:br>
              <a:rPr lang="de-DE" dirty="0"/>
            </a:br>
            <a:endParaRPr lang="de-DE" dirty="0"/>
          </a:p>
          <a:p>
            <a:r>
              <a:rPr lang="de-DE" dirty="0"/>
              <a:t>British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Fuels</a:t>
            </a:r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133032"/>
            <a:ext cx="7920880" cy="1257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170664"/>
            <a:ext cx="1699472" cy="17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6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Cultural </a:t>
            </a:r>
            <a:r>
              <a:rPr lang="de-DE" dirty="0" err="1"/>
              <a:t>differences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Mercedes-Benz</a:t>
            </a:r>
          </a:p>
          <a:p>
            <a:pPr lvl="1"/>
            <a:r>
              <a:rPr lang="de-DE" dirty="0"/>
              <a:t>„Die Damen“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General Motors</a:t>
            </a:r>
          </a:p>
          <a:p>
            <a:pPr lvl="1"/>
            <a:r>
              <a:rPr lang="de-DE" dirty="0"/>
              <a:t>The American </a:t>
            </a:r>
            <a:r>
              <a:rPr lang="de-DE" dirty="0" err="1"/>
              <a:t>influence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Scandinavia</a:t>
            </a:r>
            <a:endParaRPr lang="de-DE" dirty="0"/>
          </a:p>
          <a:p>
            <a:endParaRPr lang="de-DE" dirty="0"/>
          </a:p>
          <a:p>
            <a:r>
              <a:rPr lang="de-DE" dirty="0"/>
              <a:t>France</a:t>
            </a:r>
          </a:p>
          <a:p>
            <a:endParaRPr lang="de-DE" dirty="0"/>
          </a:p>
          <a:p>
            <a:pPr marL="365760" lvl="1" indent="0">
              <a:buNone/>
            </a:pPr>
            <a:endParaRPr lang="de-DE" dirty="0"/>
          </a:p>
          <a:p>
            <a:pPr marL="365760" lvl="1" indent="0">
              <a:buNone/>
            </a:pPr>
            <a:endParaRPr lang="de-DE" dirty="0"/>
          </a:p>
          <a:p>
            <a:pPr marL="365760" lvl="1" indent="0">
              <a:buNone/>
            </a:pPr>
            <a:endParaRPr lang="de-DE" dirty="0"/>
          </a:p>
          <a:p>
            <a:pPr marL="365760" lvl="1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23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490" y="1340768"/>
            <a:ext cx="7024744" cy="864096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492" y="2224279"/>
            <a:ext cx="6777317" cy="3508977"/>
          </a:xfrm>
        </p:spPr>
        <p:txBody>
          <a:bodyPr>
            <a:normAutofit fontScale="92500"/>
          </a:bodyPr>
          <a:lstStyle/>
          <a:p>
            <a:pPr>
              <a:spcBef>
                <a:spcPts val="2400"/>
              </a:spcBef>
            </a:pPr>
            <a:r>
              <a:rPr lang="de-DE" dirty="0" err="1"/>
              <a:t>Positioning</a:t>
            </a:r>
            <a:r>
              <a:rPr lang="de-DE" dirty="0"/>
              <a:t>, </a:t>
            </a:r>
            <a:r>
              <a:rPr lang="de-DE" dirty="0" err="1"/>
              <a:t>promise</a:t>
            </a:r>
            <a:r>
              <a:rPr lang="de-DE" dirty="0"/>
              <a:t>, </a:t>
            </a:r>
            <a:r>
              <a:rPr lang="de-DE" dirty="0" err="1"/>
              <a:t>expectation</a:t>
            </a:r>
            <a:r>
              <a:rPr lang="de-DE" dirty="0"/>
              <a:t> &amp; </a:t>
            </a:r>
            <a:r>
              <a:rPr lang="de-DE" dirty="0" err="1"/>
              <a:t>delivery</a:t>
            </a:r>
            <a:endParaRPr lang="de-DE" dirty="0"/>
          </a:p>
          <a:p>
            <a:pPr>
              <a:spcBef>
                <a:spcPts val="2400"/>
              </a:spcBef>
            </a:pPr>
            <a:r>
              <a:rPr lang="de-DE" dirty="0"/>
              <a:t>Products </a:t>
            </a:r>
            <a:r>
              <a:rPr lang="de-DE" dirty="0" err="1"/>
              <a:t>don´t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 – </a:t>
            </a:r>
            <a:r>
              <a:rPr lang="de-DE" dirty="0" err="1"/>
              <a:t>however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USP‘s</a:t>
            </a:r>
            <a:endParaRPr lang="de-DE" dirty="0"/>
          </a:p>
          <a:p>
            <a:pPr>
              <a:spcBef>
                <a:spcPts val="2400"/>
              </a:spcBef>
            </a:pPr>
            <a:r>
              <a:rPr lang="de-DE" dirty="0"/>
              <a:t>Designers &amp; </a:t>
            </a:r>
            <a:r>
              <a:rPr lang="de-DE" dirty="0" err="1"/>
              <a:t>engineers</a:t>
            </a:r>
            <a:r>
              <a:rPr lang="de-DE" dirty="0"/>
              <a:t> </a:t>
            </a:r>
            <a:r>
              <a:rPr lang="de-DE" dirty="0" err="1"/>
              <a:t>don´t</a:t>
            </a:r>
            <a:r>
              <a:rPr lang="de-DE" dirty="0"/>
              <a:t> </a:t>
            </a:r>
            <a:r>
              <a:rPr lang="de-DE" dirty="0" err="1"/>
              <a:t>necessarily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benefits</a:t>
            </a:r>
            <a:endParaRPr lang="de-DE" dirty="0"/>
          </a:p>
          <a:p>
            <a:pPr>
              <a:spcBef>
                <a:spcPts val="2400"/>
              </a:spcBef>
            </a:pPr>
            <a:r>
              <a:rPr lang="de-DE" dirty="0"/>
              <a:t>The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P´s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, </a:t>
            </a:r>
            <a:r>
              <a:rPr lang="de-DE" dirty="0" err="1"/>
              <a:t>place</a:t>
            </a:r>
            <a:r>
              <a:rPr lang="de-DE" dirty="0"/>
              <a:t>, </a:t>
            </a:r>
            <a:r>
              <a:rPr lang="de-DE" dirty="0" err="1"/>
              <a:t>promotion</a:t>
            </a:r>
            <a:r>
              <a:rPr lang="de-DE" dirty="0"/>
              <a:t>, </a:t>
            </a:r>
            <a:r>
              <a:rPr lang="de-DE" dirty="0" err="1"/>
              <a:t>price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3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r>
              <a:rPr lang="de-DE" dirty="0"/>
              <a:t>Memorable </a:t>
            </a:r>
            <a:r>
              <a:rPr lang="de-DE" dirty="0" err="1"/>
              <a:t>brands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5"/>
            <a:ext cx="46048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:\Logo\GroupBNPP_BL_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24" y="4833714"/>
            <a:ext cx="2688784" cy="7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05114"/>
            <a:ext cx="2324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58" y="4503390"/>
            <a:ext cx="1276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2052540"/>
            <a:ext cx="1584176" cy="15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40768"/>
            <a:ext cx="7024744" cy="1143000"/>
          </a:xfrm>
        </p:spPr>
        <p:txBody>
          <a:bodyPr anchor="t" anchorCtr="0">
            <a:normAutofit fontScale="90000"/>
          </a:bodyPr>
          <a:lstStyle/>
          <a:p>
            <a:r>
              <a:rPr lang="de-DE" dirty="0" err="1"/>
              <a:t>Self</a:t>
            </a:r>
            <a:r>
              <a:rPr lang="de-DE" dirty="0"/>
              <a:t>-marketing: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yourself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56327"/>
            <a:ext cx="6777317" cy="350897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USP‘s</a:t>
            </a:r>
            <a:r>
              <a:rPr lang="de-DE" dirty="0"/>
              <a:t>?</a:t>
            </a:r>
          </a:p>
          <a:p>
            <a:pPr>
              <a:spcBef>
                <a:spcPts val="1800"/>
              </a:spcBef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elevator</a:t>
            </a:r>
            <a:r>
              <a:rPr lang="de-DE" dirty="0"/>
              <a:t> </a:t>
            </a:r>
            <a:r>
              <a:rPr lang="de-DE" dirty="0" err="1"/>
              <a:t>pitch</a:t>
            </a:r>
            <a:endParaRPr lang="de-DE" dirty="0"/>
          </a:p>
          <a:p>
            <a:pPr>
              <a:spcBef>
                <a:spcPts val="1800"/>
              </a:spcBef>
            </a:pPr>
            <a:r>
              <a:rPr lang="de-DE" dirty="0"/>
              <a:t>Think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represent</a:t>
            </a:r>
            <a:r>
              <a:rPr lang="de-DE" dirty="0"/>
              <a:t> – </a:t>
            </a:r>
            <a:r>
              <a:rPr lang="de-DE" dirty="0" err="1"/>
              <a:t>you´re</a:t>
            </a:r>
            <a:r>
              <a:rPr lang="de-DE" dirty="0"/>
              <a:t> a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scientist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 rot="-1560000">
            <a:off x="2195736" y="5003008"/>
            <a:ext cx="256512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Brand </a:t>
            </a:r>
            <a:r>
              <a:rPr lang="de-DE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</a:t>
            </a:r>
            <a:endParaRPr lang="de-D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7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3832"/>
            <a:ext cx="8353046" cy="1143000"/>
          </a:xfrm>
        </p:spPr>
        <p:txBody>
          <a:bodyPr>
            <a:noAutofit/>
          </a:bodyPr>
          <a:lstStyle/>
          <a:p>
            <a:r>
              <a:rPr lang="de-DE" sz="3600" dirty="0" err="1"/>
              <a:t>Clichees</a:t>
            </a:r>
            <a:r>
              <a:rPr lang="de-DE" sz="3600" dirty="0"/>
              <a:t> happen </a:t>
            </a:r>
            <a:r>
              <a:rPr lang="de-DE" sz="3600" dirty="0" err="1"/>
              <a:t>quickly</a:t>
            </a:r>
            <a:r>
              <a:rPr lang="de-DE" sz="3600" dirty="0"/>
              <a:t>. </a:t>
            </a: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&amp; </a:t>
            </a:r>
            <a:r>
              <a:rPr lang="de-DE" sz="3600" dirty="0" err="1"/>
              <a:t>take</a:t>
            </a:r>
            <a:r>
              <a:rPr lang="de-DE" sz="3600" dirty="0"/>
              <a:t> care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yourself</a:t>
            </a:r>
            <a:r>
              <a:rPr lang="de-DE" sz="36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7306" y="2145606"/>
            <a:ext cx="6631078" cy="4091706"/>
            <a:chOff x="1397306" y="2433638"/>
            <a:chExt cx="6631078" cy="40917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462213"/>
              <a:ext cx="2028825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306" y="2462213"/>
              <a:ext cx="1792850" cy="18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26" y="2433638"/>
              <a:ext cx="19240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354" y="4567386"/>
              <a:ext cx="409575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559" y="4687019"/>
              <a:ext cx="2028825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Joanne Harrison-Gross   22nd May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2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On-screen Show (4:3)</PresentationFormat>
  <Paragraphs>109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 2</vt:lpstr>
      <vt:lpstr>Custom Design</vt:lpstr>
      <vt:lpstr>Austin</vt:lpstr>
      <vt:lpstr>Sexism in the workplace? We have come a long way</vt:lpstr>
      <vt:lpstr>Agenda</vt:lpstr>
      <vt:lpstr>A quick CV</vt:lpstr>
      <vt:lpstr>Some anecdotes</vt:lpstr>
      <vt:lpstr>Cultural differences</vt:lpstr>
      <vt:lpstr>Why do we need to market?</vt:lpstr>
      <vt:lpstr>Memorable brands</vt:lpstr>
      <vt:lpstr>Self-marketing: making the most of yourself</vt:lpstr>
      <vt:lpstr>Clichees happen quickly.  Be &amp; take care of yourself </vt:lpstr>
      <vt:lpstr>My current employer</vt:lpstr>
      <vt:lpstr>BNP Paribas</vt:lpstr>
      <vt:lpstr>BNP Paribas Board of Directors balance</vt:lpstr>
      <vt:lpstr>Our Executive Committee</vt:lpstr>
      <vt:lpstr>No one is perfect</vt:lpstr>
      <vt:lpstr>Learnings from an MBA</vt:lpstr>
      <vt:lpstr>„Learing how to say „no“ to office housework: FT article</vt:lpstr>
      <vt:lpstr>Further reflections</vt:lpstr>
      <vt:lpstr>Couples that work</vt:lpstr>
      <vt:lpstr>Let´s discuss!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Marketing: goods, services and yourself</dc:title>
  <dc:creator>Joanne Louise HARRISON-GROSS</dc:creator>
  <cp:lastModifiedBy>Rebecca Ferry</cp:lastModifiedBy>
  <cp:revision>74</cp:revision>
  <cp:lastPrinted>2022-05-17T13:28:11Z</cp:lastPrinted>
  <dcterms:created xsi:type="dcterms:W3CDTF">2016-03-11T14:12:40Z</dcterms:created>
  <dcterms:modified xsi:type="dcterms:W3CDTF">2022-09-22T15:29:57Z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2022-07-08T14:22:54Z</vt:lpwstr>
  </property>
  <property fmtid="{D5CDD505-2E9C-101B-9397-08002B2CF9AE}" pid="4" name="MSIP_Label_8ffbc0b8-e97b-47d1-beac-cb0955d66f3b_Method">
    <vt:lpwstr>Standard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fc92c106-6782-4393-9ec8-4b82140b371b</vt:lpwstr>
  </property>
  <property fmtid="{D5CDD505-2E9C-101B-9397-08002B2CF9AE}" pid="8" name="MSIP_Label_8ffbc0b8-e97b-47d1-beac-cb0955d66f3b_ContentBits">
    <vt:lpwstr>2</vt:lpwstr>
  </property>
</Properties>
</file>