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sldIdLst>
    <p:sldId id="256" r:id="rId2"/>
    <p:sldId id="267" r:id="rId3"/>
    <p:sldId id="268" r:id="rId4"/>
    <p:sldId id="270" r:id="rId5"/>
    <p:sldId id="271" r:id="rId6"/>
    <p:sldId id="272" r:id="rId7"/>
    <p:sldId id="283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9AD24-C1E5-0548-94EF-42D381C93D1B}" v="4" dt="2023-09-29T13:56:18.2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75" d="100"/>
          <a:sy n="75" d="100"/>
        </p:scale>
        <p:origin x="1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Nicholls" userId="3cbfab66-5548-454c-8643-2580d270ece5" providerId="ADAL" clId="{0E59AD24-C1E5-0548-94EF-42D381C93D1B}"/>
    <pc:docChg chg="modSld">
      <pc:chgData name="Matthew Nicholls" userId="3cbfab66-5548-454c-8643-2580d270ece5" providerId="ADAL" clId="{0E59AD24-C1E5-0548-94EF-42D381C93D1B}" dt="2023-09-29T13:56:18.241" v="0"/>
      <pc:docMkLst>
        <pc:docMk/>
      </pc:docMkLst>
      <pc:sldChg chg="addSp modSp">
        <pc:chgData name="Matthew Nicholls" userId="3cbfab66-5548-454c-8643-2580d270ece5" providerId="ADAL" clId="{0E59AD24-C1E5-0548-94EF-42D381C93D1B}" dt="2023-09-29T13:56:18.241" v="0"/>
        <pc:sldMkLst>
          <pc:docMk/>
          <pc:sldMk cId="0" sldId="271"/>
        </pc:sldMkLst>
        <pc:picChg chg="add mod">
          <ac:chgData name="Matthew Nicholls" userId="3cbfab66-5548-454c-8643-2580d270ece5" providerId="ADAL" clId="{0E59AD24-C1E5-0548-94EF-42D381C93D1B}" dt="2023-09-29T13:56:18.241" v="0"/>
          <ac:picMkLst>
            <pc:docMk/>
            <pc:sldMk cId="0" sldId="271"/>
            <ac:picMk id="2" creationId="{705B4BCF-2B4C-0BAA-191F-231DEEB353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2E97-9714-9C43-AB86-5A2E02675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74A45-898C-2E41-9357-7EAD9D620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1FB17-CF5E-D542-84D7-35444989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5EFD1-5EE9-1A45-A10E-9A708D3D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B3B3A-7A91-B549-8D6D-36D94649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7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DA61-C632-7946-9AC6-253F2433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FBCE1-381C-114F-9142-999AC2BAF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A0E4B-5756-8948-8C5E-98D5C0A0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A3DF-FBE5-944F-80F8-C79DFB1E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E9FEB-EF7B-5D45-9A0C-C61287F4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9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313F4-F462-F147-8935-1D650B3D1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007F0-1824-F34B-8FE5-B3DC1F5B2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63228-E005-6543-9A68-65259262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23E1-9819-9341-8C6A-2246CE58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2A51E-1F18-AF4F-8CF4-C466DEFC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2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50F0-5F7C-0444-A17E-12D72765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B8781-A77E-5A4B-8D1A-5AC2A211A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B2DF6-4B4C-5742-A1F0-0A2215DD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B2A94-7739-3545-A097-034905AA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C20A-4FAA-474D-9B3E-88D8C2B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8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9345-1504-BB45-A510-4BB37C2A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43279-E2A1-4047-8A7D-FDDEFCEF2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C31AE-04AD-6047-97F8-0B7D4882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93512-F8C8-554A-8357-49505C1A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890D-0880-E84E-9CE8-50EB454F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4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426D-2E51-FA42-B632-4017D226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6C1C-A9D5-EA46-86A9-339A37C72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0BB8E-E6A2-0C44-8397-565F95DB9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00BFF-ECBC-6446-99A0-3AF78EA5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3D62C-13BF-FA43-902D-6B46C3BD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72F1F-9FD9-9848-900B-642DE8E1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9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6AF5-0DBB-BD4F-B351-03751668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DDC9C-4339-8A42-84D7-35A00CFE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B50D5-FE2E-5A44-AE05-A96FCC550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63E66-FE8A-A841-B92C-C95CC79B2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086BA-10D0-D347-9184-BF49A5508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5407A-A5F1-8F4D-8195-4F03892B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23323-6178-3942-BC5A-F56914CC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111BC-991C-B449-9D2E-7C112293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2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E00B-010E-1249-BB5B-2A84269E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4FD62-682A-F645-B9F0-30689A3B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DAAB8-81BF-4D40-8CE2-002ADB5C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10B2D-9B4B-DC4B-89D5-D33BA83F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3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FA0E4-D73A-3949-ABAB-6E8F66CB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18809-015C-3C4B-B99C-106BEA50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FB8E9-6B6D-D040-82FD-D0658E57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66F8-58A6-544F-A4A4-C4D2ABE8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7026-739C-2E45-AF9B-929B26F28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7F27-425C-614E-8625-B79AFCC6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BC23E-E491-7444-A5F2-F8148E8E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20718-3E1D-E44C-95CF-873B14ED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EAB5A-796B-3547-9C60-C4E1D90D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4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A8F1-663E-874C-A5D4-DFA0BBEB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1CC56-EE6E-6E42-ADA2-70D6785BF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742AB-C30E-814C-AF8C-223380BE3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8BAD8-F689-4D4F-9EF2-F5E527D7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9C2AC-9D92-9A4A-AFC6-83DB91B6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BE024-E556-C94B-B820-202978A5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BED-C38E-DB40-AD09-C6641EE5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45D09-D0EA-A144-B2BE-36DA3D224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D8BC0-B6E2-714B-97CA-85011C8D2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3E7F-3BB8-6F48-8FE4-97F576E4C0DF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AD464-B55F-B14D-A8AA-7ED4DE76B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29493-71B5-D94F-A1FC-F8A84FA0B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D4CcMcW6Tc&amp;t=1s" TargetMode="External"/><Relationship Id="rId3" Type="http://schemas.openxmlformats.org/officeDocument/2006/relationships/hyperlink" Target="https://www.ox.ac.uk/students/academic/student-handbook" TargetMode="External"/><Relationship Id="rId7" Type="http://schemas.openxmlformats.org/officeDocument/2006/relationships/hyperlink" Target="https://www.ox.ac.uk/about/organisation/history/oxford-gloss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x.ac.uk/students/new" TargetMode="External"/><Relationship Id="rId5" Type="http://schemas.openxmlformats.org/officeDocument/2006/relationships/hyperlink" Target="https://mcr.sjc.ox.ac.uk/freshers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sjc.ox.ac.uk/current-students/accommodation/" TargetMode="External"/><Relationship Id="rId9" Type="http://schemas.openxmlformats.org/officeDocument/2006/relationships/hyperlink" Target="https://www.sjc.ox.ac.uk/current-students/new-stud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30792" y="393622"/>
            <a:ext cx="13066384" cy="1052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0" name="Screenshot 2019-10-06 at 17.48.01.png" descr="Screenshot 2019-10-06 at 17.48.01.png"/>
          <p:cNvPicPr>
            <a:picLocks noChangeAspect="1"/>
          </p:cNvPicPr>
          <p:nvPr/>
        </p:nvPicPr>
        <p:blipFill>
          <a:blip r:embed="rId2"/>
          <a:srcRect l="76365" t="2213" r="1906" b="85235"/>
          <a:stretch>
            <a:fillRect/>
          </a:stretch>
        </p:blipFill>
        <p:spPr>
          <a:xfrm>
            <a:off x="9984325" y="508344"/>
            <a:ext cx="2825673" cy="82371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-30792" y="-38593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Rectangle"/>
          <p:cNvSpPr/>
          <p:nvPr/>
        </p:nvSpPr>
        <p:spPr>
          <a:xfrm>
            <a:off x="-30792" y="9319424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3" name="Screenshot 2019-10-06 at 17.48.01.png" descr="Screenshot 2019-10-06 at 17.48.01.png"/>
          <p:cNvPicPr>
            <a:picLocks noChangeAspect="1"/>
          </p:cNvPicPr>
          <p:nvPr/>
        </p:nvPicPr>
        <p:blipFill>
          <a:blip r:embed="rId2"/>
          <a:srcRect l="1086" t="16938" r="1086" b="3427"/>
          <a:stretch>
            <a:fillRect/>
          </a:stretch>
        </p:blipFill>
        <p:spPr>
          <a:xfrm>
            <a:off x="-30758" y="2917031"/>
            <a:ext cx="13066333" cy="536740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 John’s College - welcome!"/>
          <p:cNvSpPr txBox="1"/>
          <p:nvPr/>
        </p:nvSpPr>
        <p:spPr>
          <a:xfrm>
            <a:off x="95927" y="627546"/>
            <a:ext cx="5734813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St John’s College - welcome!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" descr="Image"/>
          <p:cNvPicPr>
            <a:picLocks noChangeAspect="1"/>
          </p:cNvPicPr>
          <p:nvPr/>
        </p:nvPicPr>
        <p:blipFill>
          <a:blip r:embed="rId2"/>
          <a:srcRect t="7307" b="7307"/>
          <a:stretch>
            <a:fillRect/>
          </a:stretch>
        </p:blipFill>
        <p:spPr>
          <a:xfrm>
            <a:off x="-30758" y="2170982"/>
            <a:ext cx="13066428" cy="789901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Rectangle"/>
          <p:cNvSpPr/>
          <p:nvPr/>
        </p:nvSpPr>
        <p:spPr>
          <a:xfrm>
            <a:off x="-30792" y="393622"/>
            <a:ext cx="13066384" cy="18330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33" name="Screenshot 2019-10-06 at 17.48.01.png" descr="Screenshot 2019-10-06 at 17.48.01.png"/>
          <p:cNvPicPr>
            <a:picLocks noChangeAspect="1"/>
          </p:cNvPicPr>
          <p:nvPr/>
        </p:nvPicPr>
        <p:blipFill>
          <a:blip r:embed="rId3"/>
          <a:srcRect l="76365" t="2213" r="1906" b="85235"/>
          <a:stretch>
            <a:fillRect/>
          </a:stretch>
        </p:blipFill>
        <p:spPr>
          <a:xfrm>
            <a:off x="9984325" y="508344"/>
            <a:ext cx="2825673" cy="82371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"/>
          <p:cNvSpPr/>
          <p:nvPr/>
        </p:nvSpPr>
        <p:spPr>
          <a:xfrm>
            <a:off x="-30792" y="-38593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Rectangle"/>
          <p:cNvSpPr/>
          <p:nvPr/>
        </p:nvSpPr>
        <p:spPr>
          <a:xfrm>
            <a:off x="-30792" y="9319424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St John’s College - College site"/>
          <p:cNvSpPr txBox="1"/>
          <p:nvPr/>
        </p:nvSpPr>
        <p:spPr>
          <a:xfrm>
            <a:off x="1900275" y="627546"/>
            <a:ext cx="615625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St John’s College - College 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creenshot 2019-10-06 at 18.21.43.png" descr="Screenshot 2019-10-06 at 18.21.43.png"/>
          <p:cNvPicPr>
            <a:picLocks noChangeAspect="1"/>
          </p:cNvPicPr>
          <p:nvPr/>
        </p:nvPicPr>
        <p:blipFill>
          <a:blip r:embed="rId2"/>
          <a:srcRect l="40183"/>
          <a:stretch>
            <a:fillRect/>
          </a:stretch>
        </p:blipFill>
        <p:spPr>
          <a:xfrm>
            <a:off x="8797340" y="1442849"/>
            <a:ext cx="6904689" cy="822752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-30792" y="393622"/>
            <a:ext cx="13066384" cy="1052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240" name="Screenshot 2019-10-06 at 17.48.01.png" descr="Screenshot 2019-10-06 at 17.48.01.png"/>
          <p:cNvPicPr>
            <a:picLocks noChangeAspect="1"/>
          </p:cNvPicPr>
          <p:nvPr/>
        </p:nvPicPr>
        <p:blipFill>
          <a:blip r:embed="rId3"/>
          <a:srcRect l="76365" t="2213" r="1906" b="85235"/>
          <a:stretch>
            <a:fillRect/>
          </a:stretch>
        </p:blipFill>
        <p:spPr>
          <a:xfrm>
            <a:off x="9984325" y="508344"/>
            <a:ext cx="2825673" cy="82371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ectangle"/>
          <p:cNvSpPr/>
          <p:nvPr/>
        </p:nvSpPr>
        <p:spPr>
          <a:xfrm>
            <a:off x="-30792" y="-38593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42" name="Rectangle"/>
          <p:cNvSpPr/>
          <p:nvPr/>
        </p:nvSpPr>
        <p:spPr>
          <a:xfrm>
            <a:off x="-30792" y="9319424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43" name="To foster excellent academic performance to enable research and scholarship to flourish.…"/>
          <p:cNvSpPr txBox="1"/>
          <p:nvPr/>
        </p:nvSpPr>
        <p:spPr>
          <a:xfrm>
            <a:off x="-177800" y="1948418"/>
            <a:ext cx="8912226" cy="730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85800" indent="-228600" algn="l" defTabSz="457200">
              <a:buSzPct val="100000"/>
              <a:buAutoNum type="arabicPeriod"/>
              <a:defRPr sz="3600" b="0"/>
            </a:pPr>
            <a:r>
              <a:rPr>
                <a:solidFill>
                  <a:schemeClr val="tx1"/>
                </a:solidFill>
              </a:rPr>
              <a:t>To foster excellent academic performance to enable research and scholarship to flourish. </a:t>
            </a:r>
          </a:p>
          <a:p>
            <a:pPr marL="685800" indent="-228600" algn="l" defTabSz="457200">
              <a:defRPr sz="3600" b="0"/>
            </a:pPr>
            <a:endParaRPr>
              <a:solidFill>
                <a:schemeClr val="tx1"/>
              </a:solidFill>
            </a:endParaRPr>
          </a:p>
          <a:p>
            <a:pPr marL="685800" indent="-228600" algn="l" defTabSz="457200">
              <a:buSzPct val="100000"/>
              <a:buAutoNum type="arabicPeriod" startAt="2"/>
              <a:defRPr sz="3600" b="0"/>
            </a:pPr>
            <a:r>
              <a:rPr>
                <a:solidFill>
                  <a:schemeClr val="tx1"/>
                </a:solidFill>
              </a:rPr>
              <a:t>To admit students with the highest academic potential regardless of background.</a:t>
            </a:r>
          </a:p>
          <a:p>
            <a:pPr marL="685800" indent="-228600" algn="l" defTabSz="457200">
              <a:defRPr sz="3600" b="0"/>
            </a:pPr>
            <a:endParaRPr>
              <a:solidFill>
                <a:schemeClr val="tx1"/>
              </a:solidFill>
            </a:endParaRPr>
          </a:p>
          <a:p>
            <a:pPr marL="685800" indent="-228600" algn="l" defTabSz="457200">
              <a:buSzPct val="100000"/>
              <a:buAutoNum type="arabicPeriod" startAt="3"/>
              <a:defRPr sz="3600" b="0"/>
            </a:pPr>
            <a:r>
              <a:rPr>
                <a:solidFill>
                  <a:schemeClr val="tx1"/>
                </a:solidFill>
              </a:rPr>
              <a:t>To provide teaching and facilities to enable students to fulfil their potential.</a:t>
            </a:r>
          </a:p>
          <a:p>
            <a:pPr marL="685800" indent="-228600" algn="l" defTabSz="457200">
              <a:defRPr sz="3600" b="0"/>
            </a:pPr>
            <a:endParaRPr>
              <a:solidFill>
                <a:schemeClr val="tx1"/>
              </a:solidFill>
            </a:endParaRPr>
          </a:p>
          <a:p>
            <a:pPr marL="685800" indent="-228600" algn="l" defTabSz="457200">
              <a:buSzPct val="100000"/>
              <a:buAutoNum type="arabicPeriod" startAt="4"/>
              <a:defRPr sz="3600" b="0"/>
            </a:pPr>
            <a:r>
              <a:rPr>
                <a:solidFill>
                  <a:schemeClr val="tx1"/>
                </a:solidFill>
              </a:rPr>
              <a:t>To ensure the welfare and well-being of a diverse college community. </a:t>
            </a:r>
          </a:p>
        </p:txBody>
      </p:sp>
      <p:sp>
        <p:nvSpPr>
          <p:cNvPr id="244" name="St John’s College strategic plan - College goals"/>
          <p:cNvSpPr txBox="1"/>
          <p:nvPr/>
        </p:nvSpPr>
        <p:spPr>
          <a:xfrm>
            <a:off x="289616" y="622585"/>
            <a:ext cx="937756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 John’s College strategic plan - College goals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creenshot 2019-10-06 at 18.21.43.png" descr="Screenshot 2019-10-06 at 18.21.43.png"/>
          <p:cNvPicPr>
            <a:picLocks noChangeAspect="1"/>
          </p:cNvPicPr>
          <p:nvPr/>
        </p:nvPicPr>
        <p:blipFill>
          <a:blip r:embed="rId2"/>
          <a:srcRect b="8304"/>
          <a:stretch>
            <a:fillRect/>
          </a:stretch>
        </p:blipFill>
        <p:spPr>
          <a:xfrm>
            <a:off x="247273" y="2118412"/>
            <a:ext cx="3352778" cy="219129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"/>
          <p:cNvSpPr/>
          <p:nvPr/>
        </p:nvSpPr>
        <p:spPr>
          <a:xfrm>
            <a:off x="-30792" y="393622"/>
            <a:ext cx="13066384" cy="1052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270" name="Screenshot 2019-10-06 at 17.48.01.png" descr="Screenshot 2019-10-06 at 17.48.01.png"/>
          <p:cNvPicPr>
            <a:picLocks noChangeAspect="1"/>
          </p:cNvPicPr>
          <p:nvPr/>
        </p:nvPicPr>
        <p:blipFill>
          <a:blip r:embed="rId3"/>
          <a:srcRect l="76365" t="2213" r="1906" b="85235"/>
          <a:stretch>
            <a:fillRect/>
          </a:stretch>
        </p:blipFill>
        <p:spPr>
          <a:xfrm>
            <a:off x="9984325" y="508344"/>
            <a:ext cx="2825673" cy="82371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ctangle"/>
          <p:cNvSpPr/>
          <p:nvPr/>
        </p:nvSpPr>
        <p:spPr>
          <a:xfrm>
            <a:off x="-30792" y="-38593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72" name="Rectangle"/>
          <p:cNvSpPr/>
          <p:nvPr/>
        </p:nvSpPr>
        <p:spPr>
          <a:xfrm>
            <a:off x="-30792" y="9319424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73" name="c.400 undergraduates…"/>
          <p:cNvSpPr txBox="1"/>
          <p:nvPr/>
        </p:nvSpPr>
        <p:spPr>
          <a:xfrm>
            <a:off x="118838" y="4422109"/>
            <a:ext cx="329417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>
                <a:solidFill>
                  <a:schemeClr val="tx1"/>
                </a:solidFill>
              </a:rPr>
              <a:t>c.4</a:t>
            </a:r>
            <a:r>
              <a:rPr lang="en-GB" dirty="0">
                <a:solidFill>
                  <a:schemeClr val="tx1"/>
                </a:solidFill>
              </a:rPr>
              <a:t>2</a:t>
            </a:r>
            <a:r>
              <a:rPr dirty="0">
                <a:solidFill>
                  <a:schemeClr val="tx1"/>
                </a:solidFill>
              </a:rPr>
              <a:t>0 undergraduates</a:t>
            </a:r>
          </a:p>
          <a:p>
            <a:pPr algn="l"/>
            <a:endParaRPr dirty="0">
              <a:solidFill>
                <a:schemeClr val="tx1"/>
              </a:solidFill>
            </a:endParaRPr>
          </a:p>
          <a:p>
            <a:pPr algn="l"/>
            <a:r>
              <a:rPr dirty="0">
                <a:solidFill>
                  <a:schemeClr val="tx1"/>
                </a:solidFill>
              </a:rPr>
              <a:t>c.250 graduates</a:t>
            </a:r>
          </a:p>
        </p:txBody>
      </p:sp>
      <p:sp>
        <p:nvSpPr>
          <p:cNvPr id="274" name="JCR…"/>
          <p:cNvSpPr txBox="1"/>
          <p:nvPr/>
        </p:nvSpPr>
        <p:spPr>
          <a:xfrm>
            <a:off x="3801838" y="4422109"/>
            <a:ext cx="83195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</a:rPr>
              <a:t>JCR</a:t>
            </a:r>
          </a:p>
          <a:p>
            <a:pPr algn="l"/>
            <a:endParaRPr>
              <a:solidFill>
                <a:schemeClr val="tx1"/>
              </a:solidFill>
            </a:endParaRPr>
          </a:p>
          <a:p>
            <a:pPr algn="l"/>
            <a:r>
              <a:rPr>
                <a:solidFill>
                  <a:schemeClr val="tx1"/>
                </a:solidFill>
              </a:rPr>
              <a:t>MCR</a:t>
            </a:r>
          </a:p>
        </p:txBody>
      </p:sp>
      <p:sp>
        <p:nvSpPr>
          <p:cNvPr id="275" name="President…"/>
          <p:cNvSpPr txBox="1"/>
          <p:nvPr/>
        </p:nvSpPr>
        <p:spPr>
          <a:xfrm>
            <a:off x="5205731" y="4422109"/>
            <a:ext cx="2450991" cy="12105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1"/>
                </a:solidFill>
              </a:rPr>
              <a:t>President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1"/>
                </a:solidFill>
              </a:rPr>
              <a:t>&amp;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1"/>
                </a:solidFill>
              </a:rPr>
              <a:t>Governing Body</a:t>
            </a:r>
          </a:p>
        </p:txBody>
      </p:sp>
      <p:sp>
        <p:nvSpPr>
          <p:cNvPr id="278" name="Line"/>
          <p:cNvSpPr/>
          <p:nvPr/>
        </p:nvSpPr>
        <p:spPr>
          <a:xfrm>
            <a:off x="3410061" y="4682066"/>
            <a:ext cx="416961" cy="1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79" name="Line"/>
          <p:cNvSpPr/>
          <p:nvPr/>
        </p:nvSpPr>
        <p:spPr>
          <a:xfrm>
            <a:off x="4648276" y="4682067"/>
            <a:ext cx="449037" cy="0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80" name="Line"/>
          <p:cNvSpPr/>
          <p:nvPr/>
        </p:nvSpPr>
        <p:spPr>
          <a:xfrm>
            <a:off x="4648276" y="5383002"/>
            <a:ext cx="449037" cy="3599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81" name="Line"/>
          <p:cNvSpPr/>
          <p:nvPr/>
        </p:nvSpPr>
        <p:spPr>
          <a:xfrm>
            <a:off x="2607645" y="5386601"/>
            <a:ext cx="1219376" cy="1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82" name="Line"/>
          <p:cNvSpPr/>
          <p:nvPr/>
        </p:nvSpPr>
        <p:spPr>
          <a:xfrm flipH="1">
            <a:off x="6324599" y="2514599"/>
            <a:ext cx="1401573" cy="1815577"/>
          </a:xfrm>
          <a:prstGeom prst="line">
            <a:avLst/>
          </a:prstGeom>
          <a:ln w="12700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83" name="Line"/>
          <p:cNvSpPr/>
          <p:nvPr/>
        </p:nvSpPr>
        <p:spPr>
          <a:xfrm flipH="1" flipV="1">
            <a:off x="6431225" y="5724629"/>
            <a:ext cx="1597971" cy="1930685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91" name="Line"/>
          <p:cNvSpPr/>
          <p:nvPr/>
        </p:nvSpPr>
        <p:spPr>
          <a:xfrm flipH="1">
            <a:off x="1820333" y="5690519"/>
            <a:ext cx="1" cy="2049997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93" name="Alumni"/>
          <p:cNvSpPr txBox="1"/>
          <p:nvPr/>
        </p:nvSpPr>
        <p:spPr>
          <a:xfrm>
            <a:off x="710469" y="7931140"/>
            <a:ext cx="216892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6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tx1"/>
                </a:solidFill>
              </a:rPr>
              <a:t>Alumni</a:t>
            </a:r>
          </a:p>
          <a:p>
            <a:pPr algn="l"/>
            <a:endParaRPr>
              <a:solidFill>
                <a:schemeClr val="tx1"/>
              </a:solidFill>
            </a:endParaRPr>
          </a:p>
        </p:txBody>
      </p:sp>
      <p:sp>
        <p:nvSpPr>
          <p:cNvPr id="44" name="c.100 members of academic staff…">
            <a:extLst>
              <a:ext uri="{FF2B5EF4-FFF2-40B4-BE49-F238E27FC236}">
                <a16:creationId xmlns:a16="http://schemas.microsoft.com/office/drawing/2014/main" id="{593529A3-57FE-0E46-9B13-0C7FB044BDDC}"/>
              </a:ext>
            </a:extLst>
          </p:cNvPr>
          <p:cNvSpPr txBox="1"/>
          <p:nvPr/>
        </p:nvSpPr>
        <p:spPr>
          <a:xfrm>
            <a:off x="7919657" y="1752970"/>
            <a:ext cx="497572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>
                <a:solidFill>
                  <a:schemeClr val="tx1"/>
                </a:solidFill>
              </a:rPr>
              <a:t>c.100 members of academic staff</a:t>
            </a:r>
          </a:p>
          <a:p>
            <a:pPr marL="228600" indent="-228600" algn="l">
              <a:buSzPct val="100000"/>
              <a:buChar char="•"/>
            </a:pPr>
            <a:r>
              <a:rPr dirty="0">
                <a:solidFill>
                  <a:schemeClr val="tx1"/>
                </a:solidFill>
              </a:rPr>
              <a:t>Tutors</a:t>
            </a:r>
          </a:p>
          <a:p>
            <a:pPr marL="228600" indent="-228600" algn="l">
              <a:buSzPct val="100000"/>
              <a:buChar char="•"/>
            </a:pPr>
            <a:r>
              <a:rPr dirty="0">
                <a:solidFill>
                  <a:schemeClr val="tx1"/>
                </a:solidFill>
              </a:rPr>
              <a:t>Researchers</a:t>
            </a:r>
          </a:p>
          <a:p>
            <a:pPr algn="l"/>
            <a:endParaRPr dirty="0">
              <a:solidFill>
                <a:schemeClr val="tx1"/>
              </a:solidFill>
            </a:endParaRPr>
          </a:p>
        </p:txBody>
      </p:sp>
      <p:pic>
        <p:nvPicPr>
          <p:cNvPr id="45" name="Screenshot 2019-10-06 at 18.33.44.png" descr="Screenshot 2019-10-06 at 18.33.44.png">
            <a:extLst>
              <a:ext uri="{FF2B5EF4-FFF2-40B4-BE49-F238E27FC236}">
                <a16:creationId xmlns:a16="http://schemas.microsoft.com/office/drawing/2014/main" id="{C4FF837A-B80F-D540-A85C-D500EC10A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2290" y="3463819"/>
            <a:ext cx="1159675" cy="154940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enior Dean">
            <a:extLst>
              <a:ext uri="{FF2B5EF4-FFF2-40B4-BE49-F238E27FC236}">
                <a16:creationId xmlns:a16="http://schemas.microsoft.com/office/drawing/2014/main" id="{846B152D-F992-FC4E-ABFF-32DB833A2755}"/>
              </a:ext>
            </a:extLst>
          </p:cNvPr>
          <p:cNvSpPr txBox="1"/>
          <p:nvPr/>
        </p:nvSpPr>
        <p:spPr>
          <a:xfrm>
            <a:off x="7847568" y="4998553"/>
            <a:ext cx="159979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 dirty="0">
                <a:solidFill>
                  <a:schemeClr val="tx1"/>
                </a:solidFill>
              </a:rPr>
              <a:t>Senior Dean</a:t>
            </a:r>
          </a:p>
        </p:txBody>
      </p:sp>
      <p:sp>
        <p:nvSpPr>
          <p:cNvPr id="47" name="Senior Tutor">
            <a:extLst>
              <a:ext uri="{FF2B5EF4-FFF2-40B4-BE49-F238E27FC236}">
                <a16:creationId xmlns:a16="http://schemas.microsoft.com/office/drawing/2014/main" id="{28E9BC64-277D-C241-A26E-0F933318EA25}"/>
              </a:ext>
            </a:extLst>
          </p:cNvPr>
          <p:cNvSpPr txBox="1"/>
          <p:nvPr/>
        </p:nvSpPr>
        <p:spPr>
          <a:xfrm>
            <a:off x="11366433" y="5031004"/>
            <a:ext cx="161743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>
                <a:solidFill>
                  <a:schemeClr val="tx1"/>
                </a:solidFill>
              </a:rPr>
              <a:t>Senior Tutor</a:t>
            </a:r>
          </a:p>
          <a:p>
            <a:pPr algn="l"/>
            <a:endParaRPr>
              <a:solidFill>
                <a:schemeClr val="tx1"/>
              </a:solidFill>
            </a:endParaRPr>
          </a:p>
        </p:txBody>
      </p:sp>
      <p:sp>
        <p:nvSpPr>
          <p:cNvPr id="48" name="Some College Officers:">
            <a:extLst>
              <a:ext uri="{FF2B5EF4-FFF2-40B4-BE49-F238E27FC236}">
                <a16:creationId xmlns:a16="http://schemas.microsoft.com/office/drawing/2014/main" id="{C6392ED3-7C2A-4B47-A7F3-4EFC88FAE994}"/>
              </a:ext>
            </a:extLst>
          </p:cNvPr>
          <p:cNvSpPr txBox="1"/>
          <p:nvPr/>
        </p:nvSpPr>
        <p:spPr>
          <a:xfrm>
            <a:off x="8187551" y="3070928"/>
            <a:ext cx="2915863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 dirty="0">
                <a:solidFill>
                  <a:schemeClr val="tx1"/>
                </a:solidFill>
              </a:rPr>
              <a:t>Some College Officers:</a:t>
            </a:r>
          </a:p>
          <a:p>
            <a:pPr algn="l"/>
            <a:endParaRPr dirty="0">
              <a:solidFill>
                <a:schemeClr val="tx1"/>
              </a:solidFill>
            </a:endParaRPr>
          </a:p>
        </p:txBody>
      </p:sp>
      <p:sp>
        <p:nvSpPr>
          <p:cNvPr id="49" name="Senior Dean">
            <a:extLst>
              <a:ext uri="{FF2B5EF4-FFF2-40B4-BE49-F238E27FC236}">
                <a16:creationId xmlns:a16="http://schemas.microsoft.com/office/drawing/2014/main" id="{AF71BB36-993B-7342-A4E7-C45C01C3976F}"/>
              </a:ext>
            </a:extLst>
          </p:cNvPr>
          <p:cNvSpPr txBox="1"/>
          <p:nvPr/>
        </p:nvSpPr>
        <p:spPr>
          <a:xfrm>
            <a:off x="9746972" y="5046234"/>
            <a:ext cx="151571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 lang="en-GB" dirty="0">
                <a:solidFill>
                  <a:schemeClr val="tx1"/>
                </a:solidFill>
              </a:rPr>
              <a:t>Head of Wellbeing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9" name="c.200 members of staff…">
            <a:extLst>
              <a:ext uri="{FF2B5EF4-FFF2-40B4-BE49-F238E27FC236}">
                <a16:creationId xmlns:a16="http://schemas.microsoft.com/office/drawing/2014/main" id="{C02D92F8-C9A0-E04C-8C83-A27FCF76D237}"/>
              </a:ext>
            </a:extLst>
          </p:cNvPr>
          <p:cNvSpPr txBox="1"/>
          <p:nvPr/>
        </p:nvSpPr>
        <p:spPr>
          <a:xfrm>
            <a:off x="8129677" y="5961370"/>
            <a:ext cx="4522072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>
                <a:solidFill>
                  <a:schemeClr val="tx1"/>
                </a:solidFill>
              </a:rPr>
              <a:t>c.200 members of staff</a:t>
            </a:r>
          </a:p>
          <a:p>
            <a:pPr marL="498763" indent="-498763" algn="l" defTabSz="457200">
              <a:lnSpc>
                <a:spcPts val="4000"/>
              </a:lnSpc>
              <a:buSzPct val="100000"/>
              <a:buChar char="•"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Academic</a:t>
            </a:r>
            <a:r>
              <a:rPr dirty="0">
                <a:solidFill>
                  <a:schemeClr val="tx1"/>
                </a:solidFill>
              </a:rPr>
              <a:t> Office</a:t>
            </a:r>
          </a:p>
          <a:p>
            <a:pPr marL="498763" indent="-498763" algn="l" defTabSz="457200">
              <a:lnSpc>
                <a:spcPts val="4000"/>
              </a:lnSpc>
              <a:buSzPct val="100000"/>
              <a:buChar char="•"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Accounts, Domestic Office</a:t>
            </a:r>
            <a:endParaRPr sz="1200" b="0" dirty="0">
              <a:solidFill>
                <a:schemeClr val="tx1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498763" indent="-498763" algn="l" defTabSz="457200">
              <a:lnSpc>
                <a:spcPts val="4000"/>
              </a:lnSpc>
              <a:buSzPct val="100000"/>
              <a:buChar char="•"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Kitchen, Scouts</a:t>
            </a:r>
            <a:endParaRPr sz="1200" b="0" dirty="0">
              <a:solidFill>
                <a:schemeClr val="tx1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498763" indent="-498763" algn="l" defTabSz="457200">
              <a:lnSpc>
                <a:spcPts val="4000"/>
              </a:lnSpc>
              <a:buSzPct val="100000"/>
              <a:buChar char="•"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Porters, Works</a:t>
            </a:r>
            <a:endParaRPr sz="1200" b="0" dirty="0">
              <a:solidFill>
                <a:schemeClr val="tx1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498763" indent="-498763" algn="l" defTabSz="457200">
              <a:lnSpc>
                <a:spcPts val="4000"/>
              </a:lnSpc>
              <a:buSzPct val="100000"/>
              <a:buChar char="•"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Library, IT…</a:t>
            </a:r>
            <a:endParaRPr sz="1200" b="0" dirty="0">
              <a:solidFill>
                <a:schemeClr val="tx1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lnSpc>
                <a:spcPts val="56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200" b="0" dirty="0">
              <a:solidFill>
                <a:schemeClr val="tx1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algn="l"/>
            <a:endParaRPr sz="1200" b="0" dirty="0">
              <a:solidFill>
                <a:schemeClr val="tx1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8" name="St John’s College strategic plan - College goals">
            <a:extLst>
              <a:ext uri="{FF2B5EF4-FFF2-40B4-BE49-F238E27FC236}">
                <a16:creationId xmlns:a16="http://schemas.microsoft.com/office/drawing/2014/main" id="{E31AB3EB-179E-8F4F-9E32-408850A3C332}"/>
              </a:ext>
            </a:extLst>
          </p:cNvPr>
          <p:cNvSpPr txBox="1"/>
          <p:nvPr/>
        </p:nvSpPr>
        <p:spPr>
          <a:xfrm>
            <a:off x="165947" y="630402"/>
            <a:ext cx="663002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Who is St John’s? College people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298CEDCC-B142-BF4F-8A85-A76DE7785B2B}"/>
              </a:ext>
            </a:extLst>
          </p:cNvPr>
          <p:cNvSpPr/>
          <p:nvPr/>
        </p:nvSpPr>
        <p:spPr>
          <a:xfrm flipV="1">
            <a:off x="1820332" y="5764379"/>
            <a:ext cx="4504265" cy="250581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71BC2-E34C-54E8-644C-054D67DD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862" y="3463264"/>
            <a:ext cx="1579920" cy="1579920"/>
          </a:xfrm>
          <a:prstGeom prst="rect">
            <a:avLst/>
          </a:prstGeom>
        </p:spPr>
      </p:pic>
      <p:pic>
        <p:nvPicPr>
          <p:cNvPr id="1026" name="Picture 2" descr="Hanne Clark">
            <a:extLst>
              <a:ext uri="{FF2B5EF4-FFF2-40B4-BE49-F238E27FC236}">
                <a16:creationId xmlns:a16="http://schemas.microsoft.com/office/drawing/2014/main" id="{980B6E9C-8AB3-B2D9-1198-6549AC3B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905" y="3503683"/>
            <a:ext cx="1619160" cy="161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"/>
          <p:cNvSpPr/>
          <p:nvPr/>
        </p:nvSpPr>
        <p:spPr>
          <a:xfrm>
            <a:off x="-30792" y="438487"/>
            <a:ext cx="13066384" cy="1052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296" name="Screenshot 2019-10-06 at 17.48.01.png" descr="Screenshot 2019-10-06 at 17.48.01.png"/>
          <p:cNvPicPr>
            <a:picLocks noChangeAspect="1"/>
          </p:cNvPicPr>
          <p:nvPr/>
        </p:nvPicPr>
        <p:blipFill>
          <a:blip r:embed="rId2"/>
          <a:srcRect l="76365" t="2213" r="1906" b="85235"/>
          <a:stretch>
            <a:fillRect/>
          </a:stretch>
        </p:blipFill>
        <p:spPr>
          <a:xfrm>
            <a:off x="9984325" y="508344"/>
            <a:ext cx="2825673" cy="82371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Rectangle"/>
          <p:cNvSpPr/>
          <p:nvPr/>
        </p:nvSpPr>
        <p:spPr>
          <a:xfrm>
            <a:off x="-30792" y="-38593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98" name="Rectangle"/>
          <p:cNvSpPr/>
          <p:nvPr/>
        </p:nvSpPr>
        <p:spPr>
          <a:xfrm>
            <a:off x="-30792" y="9319424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00" name="College Office…"/>
          <p:cNvSpPr txBox="1"/>
          <p:nvPr/>
        </p:nvSpPr>
        <p:spPr>
          <a:xfrm>
            <a:off x="497284" y="1677414"/>
            <a:ext cx="4183838" cy="375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Academic</a:t>
            </a:r>
            <a:r>
              <a:rPr dirty="0">
                <a:solidFill>
                  <a:schemeClr val="tx1"/>
                </a:solidFill>
              </a:rPr>
              <a:t> Office</a:t>
            </a:r>
            <a:endParaRPr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•University cards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•Examinations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•Disability support (Elaine </a:t>
            </a:r>
            <a:r>
              <a:rPr dirty="0" err="1">
                <a:solidFill>
                  <a:schemeClr val="tx1"/>
                </a:solidFill>
              </a:rPr>
              <a:t>Eastgate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•Course changes </a:t>
            </a:r>
            <a:r>
              <a:rPr dirty="0" err="1">
                <a:solidFill>
                  <a:schemeClr val="tx1"/>
                </a:solidFill>
              </a:rPr>
              <a:t>etc</a:t>
            </a:r>
            <a:endParaRPr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 dirty="0">
                <a:solidFill>
                  <a:schemeClr val="tx1"/>
                </a:solidFill>
              </a:rPr>
              <a:t>Academic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b="0" dirty="0">
                <a:solidFill>
                  <a:schemeClr val="tx1"/>
                </a:solidFill>
              </a:rPr>
              <a:t>administrator: 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Eileen Marston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1" name="College Lodge (Porters)…"/>
          <p:cNvSpPr txBox="1"/>
          <p:nvPr/>
        </p:nvSpPr>
        <p:spPr>
          <a:xfrm>
            <a:off x="169259" y="6437510"/>
            <a:ext cx="3552254" cy="2366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College Lodge (Porters)</a:t>
            </a:r>
            <a:endParaRPr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•Post 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•Keys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•Emergencies</a:t>
            </a: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 err="1">
                <a:solidFill>
                  <a:schemeClr val="tx1"/>
                </a:solidFill>
              </a:rPr>
              <a:t>lodge@sjc.ox.ac.uk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2" name="Finance Office…"/>
          <p:cNvSpPr txBox="1"/>
          <p:nvPr/>
        </p:nvSpPr>
        <p:spPr>
          <a:xfrm>
            <a:off x="7078133" y="6668342"/>
            <a:ext cx="5731865" cy="2366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Finance Office</a:t>
            </a:r>
            <a:endParaRPr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•Collect fees and charges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•College grants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solidFill>
                  <a:schemeClr val="tx1"/>
                </a:solidFill>
              </a:rPr>
              <a:t>Accounts team: </a:t>
            </a:r>
            <a:r>
              <a:rPr dirty="0">
                <a:solidFill>
                  <a:schemeClr val="tx1"/>
                </a:solidFill>
              </a:rPr>
              <a:t>Michelle Murray</a:t>
            </a: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 err="1">
                <a:solidFill>
                  <a:schemeClr val="tx1"/>
                </a:solidFill>
              </a:rPr>
              <a:t>battels@sjc.ox.ac.uk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3" name="Domestic Office…"/>
          <p:cNvSpPr txBox="1"/>
          <p:nvPr/>
        </p:nvSpPr>
        <p:spPr>
          <a:xfrm>
            <a:off x="6691010" y="1511695"/>
            <a:ext cx="5831725" cy="328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Accommodation</a:t>
            </a:r>
            <a:r>
              <a:rPr dirty="0">
                <a:solidFill>
                  <a:schemeClr val="tx1"/>
                </a:solidFill>
              </a:rPr>
              <a:t> Office</a:t>
            </a:r>
            <a:endParaRPr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• Room allocation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• Anything related to your accommodation</a:t>
            </a: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Accommodation and Domestic Officers: 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Robert </a:t>
            </a:r>
            <a:r>
              <a:rPr lang="en-GB" dirty="0" err="1">
                <a:solidFill>
                  <a:schemeClr val="tx1"/>
                </a:solidFill>
              </a:rPr>
              <a:t>Rusu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dirty="0">
                <a:solidFill>
                  <a:schemeClr val="tx1"/>
                </a:solidFill>
              </a:rPr>
              <a:t>Mags Robertson and Nadine </a:t>
            </a:r>
            <a:r>
              <a:rPr dirty="0" err="1">
                <a:solidFill>
                  <a:schemeClr val="tx1"/>
                </a:solidFill>
              </a:rPr>
              <a:t>Hainge</a:t>
            </a: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485" y="4373346"/>
            <a:ext cx="1536700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770" y="4371760"/>
            <a:ext cx="1292781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105" y="3636158"/>
            <a:ext cx="1427203" cy="14183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t John’s College strategic plan - College goals">
            <a:extLst>
              <a:ext uri="{FF2B5EF4-FFF2-40B4-BE49-F238E27FC236}">
                <a16:creationId xmlns:a16="http://schemas.microsoft.com/office/drawing/2014/main" id="{16A91170-2BB9-4F46-A049-BBB5B79574C2}"/>
              </a:ext>
            </a:extLst>
          </p:cNvPr>
          <p:cNvSpPr txBox="1"/>
          <p:nvPr/>
        </p:nvSpPr>
        <p:spPr>
          <a:xfrm>
            <a:off x="165947" y="630402"/>
            <a:ext cx="663002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Who is St John’s? College people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26" name="Picture 2" descr="Caroline Lordan | St John's College, Oxford">
            <a:extLst>
              <a:ext uri="{FF2B5EF4-FFF2-40B4-BE49-F238E27FC236}">
                <a16:creationId xmlns:a16="http://schemas.microsoft.com/office/drawing/2014/main" id="{3B50DF84-2B8A-E637-499A-6389F9F7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81" y="5015761"/>
            <a:ext cx="1273385" cy="19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26A39-1FB6-919A-122F-848FABAB1480}"/>
              </a:ext>
            </a:extLst>
          </p:cNvPr>
          <p:cNvSpPr txBox="1"/>
          <p:nvPr/>
        </p:nvSpPr>
        <p:spPr>
          <a:xfrm>
            <a:off x="453380" y="5341889"/>
            <a:ext cx="6536266" cy="97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Graduate Officer: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Caroline </a:t>
            </a:r>
            <a:r>
              <a:rPr lang="en-GB" dirty="0" err="1">
                <a:solidFill>
                  <a:schemeClr val="tx1"/>
                </a:solidFill>
              </a:rPr>
              <a:t>Lordan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7CEF5-6896-8756-DBA8-C549C1CEC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373" y="7003919"/>
            <a:ext cx="3302000" cy="1982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5B4BCF-2B4C-0BAA-191F-231DEEB35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686" y="4519928"/>
            <a:ext cx="1388533" cy="1388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"/>
          <p:cNvSpPr/>
          <p:nvPr/>
        </p:nvSpPr>
        <p:spPr>
          <a:xfrm>
            <a:off x="-30792" y="393622"/>
            <a:ext cx="13066384" cy="1052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310" name="Screenshot 2019-10-06 at 17.48.01.png" descr="Screenshot 2019-10-06 at 17.48.01.png"/>
          <p:cNvPicPr>
            <a:picLocks noChangeAspect="1"/>
          </p:cNvPicPr>
          <p:nvPr/>
        </p:nvPicPr>
        <p:blipFill>
          <a:blip r:embed="rId2"/>
          <a:srcRect l="76365" t="2213" r="1906" b="85235"/>
          <a:stretch>
            <a:fillRect/>
          </a:stretch>
        </p:blipFill>
        <p:spPr>
          <a:xfrm>
            <a:off x="9984325" y="508344"/>
            <a:ext cx="2825673" cy="823711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Rectangle"/>
          <p:cNvSpPr/>
          <p:nvPr/>
        </p:nvSpPr>
        <p:spPr>
          <a:xfrm>
            <a:off x="-30792" y="-38593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12" name="Rectangle"/>
          <p:cNvSpPr/>
          <p:nvPr/>
        </p:nvSpPr>
        <p:spPr>
          <a:xfrm>
            <a:off x="-30792" y="9319424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13" name="St John’s College - people"/>
          <p:cNvSpPr txBox="1"/>
          <p:nvPr/>
        </p:nvSpPr>
        <p:spPr>
          <a:xfrm>
            <a:off x="593218" y="530054"/>
            <a:ext cx="5248232" cy="74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>
                <a:solidFill>
                  <a:schemeClr val="tx1"/>
                </a:solidFill>
              </a:rPr>
              <a:t>St John’s College - people</a:t>
            </a:r>
          </a:p>
        </p:txBody>
      </p:sp>
      <p:sp>
        <p:nvSpPr>
          <p:cNvPr id="314" name="Library…"/>
          <p:cNvSpPr txBox="1"/>
          <p:nvPr/>
        </p:nvSpPr>
        <p:spPr>
          <a:xfrm>
            <a:off x="513938" y="1829914"/>
            <a:ext cx="3011811" cy="2366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Library</a:t>
            </a:r>
            <a:endParaRPr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•Advice on sources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•Book requests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 lang="en-GB" b="1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solidFill>
                  <a:schemeClr val="tx1"/>
                </a:solidFill>
              </a:rPr>
              <a:t>Librarian: </a:t>
            </a:r>
            <a:r>
              <a:rPr dirty="0">
                <a:solidFill>
                  <a:schemeClr val="tx1"/>
                </a:solidFill>
              </a:rPr>
              <a:t>Petra Hoffman</a:t>
            </a:r>
          </a:p>
        </p:txBody>
      </p:sp>
      <p:sp>
        <p:nvSpPr>
          <p:cNvPr id="315" name="JCR Officers…"/>
          <p:cNvSpPr txBox="1"/>
          <p:nvPr/>
        </p:nvSpPr>
        <p:spPr>
          <a:xfrm>
            <a:off x="6100627" y="6325798"/>
            <a:ext cx="3011811" cy="1442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M</a:t>
            </a:r>
            <a:r>
              <a:rPr dirty="0">
                <a:solidFill>
                  <a:schemeClr val="tx1"/>
                </a:solidFill>
              </a:rPr>
              <a:t>CR President: </a:t>
            </a: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b="0" dirty="0" err="1">
                <a:solidFill>
                  <a:schemeClr val="tx1"/>
                </a:solidFill>
              </a:rPr>
              <a:t>Bomikazi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Lupindo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317" name="IT Support…"/>
          <p:cNvSpPr txBox="1"/>
          <p:nvPr/>
        </p:nvSpPr>
        <p:spPr>
          <a:xfrm>
            <a:off x="531168" y="5463157"/>
            <a:ext cx="3102997" cy="375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IT Support</a:t>
            </a:r>
            <a:endParaRPr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•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Help with computing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• </a:t>
            </a:r>
            <a:r>
              <a:rPr dirty="0">
                <a:solidFill>
                  <a:schemeClr val="tx1"/>
                </a:solidFill>
              </a:rPr>
              <a:t>Office in Rural Economy Quad</a:t>
            </a: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solidFill>
                  <a:schemeClr val="tx1"/>
                </a:solidFill>
              </a:rPr>
              <a:t>Senior IT officer: </a:t>
            </a:r>
            <a:r>
              <a:rPr dirty="0">
                <a:solidFill>
                  <a:schemeClr val="tx1"/>
                </a:solidFill>
              </a:rPr>
              <a:t>Matt Jennings</a:t>
            </a: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 err="1">
                <a:solidFill>
                  <a:schemeClr val="tx1"/>
                </a:solidFill>
              </a:rPr>
              <a:t>It-support@sjc.ox.ac.uk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73" y="1854699"/>
            <a:ext cx="2146301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65" y="6945825"/>
            <a:ext cx="2146301" cy="214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B09F9-25B6-61D8-30D3-D3E958EAB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463" y="6912573"/>
            <a:ext cx="2212804" cy="2212804"/>
          </a:xfrm>
          <a:prstGeom prst="rect">
            <a:avLst/>
          </a:prstGeom>
        </p:spPr>
      </p:pic>
      <p:sp>
        <p:nvSpPr>
          <p:cNvPr id="7" name="Welfare Team…">
            <a:extLst>
              <a:ext uri="{FF2B5EF4-FFF2-40B4-BE49-F238E27FC236}">
                <a16:creationId xmlns:a16="http://schemas.microsoft.com/office/drawing/2014/main" id="{09F9480A-6948-C228-46CE-C45D9558D233}"/>
              </a:ext>
            </a:extLst>
          </p:cNvPr>
          <p:cNvSpPr txBox="1"/>
          <p:nvPr/>
        </p:nvSpPr>
        <p:spPr>
          <a:xfrm>
            <a:off x="6100627" y="1877931"/>
            <a:ext cx="3102996" cy="4212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Head of Wellbeing</a:t>
            </a:r>
            <a:r>
              <a:rPr dirty="0">
                <a:solidFill>
                  <a:schemeClr val="tx1"/>
                </a:solidFill>
              </a:rPr>
              <a:t>:</a:t>
            </a:r>
            <a:endParaRPr lang="en-GB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b="0" dirty="0">
                <a:solidFill>
                  <a:schemeClr val="tx1"/>
                </a:solidFill>
              </a:rPr>
              <a:t>Hanne Clark</a:t>
            </a: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GB"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Fellow for Welfare:</a:t>
            </a: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b="0" dirty="0">
                <a:solidFill>
                  <a:schemeClr val="tx1"/>
                </a:solidFill>
              </a:rPr>
              <a:t>Prof Katherine Southwood</a:t>
            </a: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GB"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chemeClr val="tx1"/>
                </a:solidFill>
              </a:rPr>
              <a:t>Chaplain:</a:t>
            </a:r>
            <a:r>
              <a:rPr dirty="0">
                <a:solidFill>
                  <a:schemeClr val="tx1"/>
                </a:solidFill>
              </a:rPr>
              <a:t> </a:t>
            </a:r>
            <a:endParaRPr b="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Rev</a:t>
            </a:r>
            <a:r>
              <a:rPr lang="en-GB" dirty="0">
                <a:solidFill>
                  <a:schemeClr val="tx1"/>
                </a:solidFill>
              </a:rPr>
              <a:t>’d Dr</a:t>
            </a:r>
            <a:r>
              <a:rPr dirty="0">
                <a:solidFill>
                  <a:schemeClr val="tx1"/>
                </a:solidFill>
              </a:rPr>
              <a:t> Elizabeth McFarlane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4CEB2385-07A6-303D-17B9-E37EBA4A4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499" y="4334101"/>
            <a:ext cx="1785378" cy="1775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Hanne Clark">
            <a:extLst>
              <a:ext uri="{FF2B5EF4-FFF2-40B4-BE49-F238E27FC236}">
                <a16:creationId xmlns:a16="http://schemas.microsoft.com/office/drawing/2014/main" id="{8EF053D8-15E7-7EB9-1293-3161D541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26" y="1398062"/>
            <a:ext cx="1461905" cy="14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8A08BC-82D7-95C8-48BB-C74DB4D43A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9923" y="2770415"/>
            <a:ext cx="1799506" cy="1799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"/>
          <p:cNvSpPr/>
          <p:nvPr/>
        </p:nvSpPr>
        <p:spPr>
          <a:xfrm>
            <a:off x="-30792" y="393622"/>
            <a:ext cx="13066384" cy="1052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324" name="Screenshot 2019-10-06 at 17.48.01.png" descr="Screenshot 2019-10-06 at 17.48.01.png"/>
          <p:cNvPicPr>
            <a:picLocks noChangeAspect="1"/>
          </p:cNvPicPr>
          <p:nvPr/>
        </p:nvPicPr>
        <p:blipFill>
          <a:blip r:embed="rId2"/>
          <a:srcRect l="76365" t="2213" r="1906" b="85235"/>
          <a:stretch>
            <a:fillRect/>
          </a:stretch>
        </p:blipFill>
        <p:spPr>
          <a:xfrm>
            <a:off x="9984325" y="508344"/>
            <a:ext cx="2825673" cy="82371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Rectangle"/>
          <p:cNvSpPr/>
          <p:nvPr/>
        </p:nvSpPr>
        <p:spPr>
          <a:xfrm>
            <a:off x="-30792" y="-38593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26" name="Rectangle"/>
          <p:cNvSpPr/>
          <p:nvPr/>
        </p:nvSpPr>
        <p:spPr>
          <a:xfrm>
            <a:off x="-30792" y="9319424"/>
            <a:ext cx="13066384" cy="435948"/>
          </a:xfrm>
          <a:prstGeom prst="rect">
            <a:avLst/>
          </a:prstGeom>
          <a:solidFill>
            <a:srgbClr val="B93B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27" name="Essential:…"/>
          <p:cNvSpPr txBox="1"/>
          <p:nvPr/>
        </p:nvSpPr>
        <p:spPr>
          <a:xfrm>
            <a:off x="355345" y="3691714"/>
            <a:ext cx="11280843" cy="375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 defTabSz="457200">
              <a:lnSpc>
                <a:spcPct val="150000"/>
              </a:lnSpc>
              <a:buFont typeface="Arial" panose="020B0604020202020204" pitchFamily="34" charset="0"/>
              <a:buChar char="•"/>
              <a:defRPr sz="3733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chemeClr val="tx1"/>
                </a:solidFill>
              </a:rPr>
              <a:t>Oxford University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Handbook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 defTabSz="457200">
              <a:lnSpc>
                <a:spcPct val="150000"/>
              </a:lnSpc>
              <a:buFont typeface="Arial" panose="020B0604020202020204" pitchFamily="34" charset="0"/>
              <a:buChar char="•"/>
              <a:defRPr sz="3733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chemeClr val="tx1"/>
                </a:solidFill>
              </a:rPr>
              <a:t>Your c</a:t>
            </a:r>
            <a:r>
              <a:rPr sz="2000" dirty="0" err="1">
                <a:solidFill>
                  <a:schemeClr val="tx1"/>
                </a:solidFill>
              </a:rPr>
              <a:t>ourse</a:t>
            </a:r>
            <a:r>
              <a:rPr sz="2000" dirty="0">
                <a:solidFill>
                  <a:schemeClr val="tx1"/>
                </a:solidFill>
              </a:rPr>
              <a:t> handbook from </a:t>
            </a:r>
            <a:r>
              <a:rPr lang="en-GB" sz="2000" dirty="0">
                <a:solidFill>
                  <a:schemeClr val="tx1"/>
                </a:solidFill>
              </a:rPr>
              <a:t>your </a:t>
            </a:r>
            <a:r>
              <a:rPr sz="2000" dirty="0">
                <a:solidFill>
                  <a:schemeClr val="tx1"/>
                </a:solidFill>
              </a:rPr>
              <a:t>department</a:t>
            </a:r>
          </a:p>
          <a:p>
            <a:pPr algn="l" defTabSz="457200">
              <a:lnSpc>
                <a:spcPct val="150000"/>
              </a:lnSpc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chemeClr val="tx1"/>
              </a:solidFill>
            </a:endParaRPr>
          </a:p>
          <a:p>
            <a:pPr marL="285750" indent="-285750" algn="l" defTabSz="457200">
              <a:lnSpc>
                <a:spcPct val="150000"/>
              </a:lnSpc>
              <a:buFont typeface="Arial" panose="020B0604020202020204" pitchFamily="34" charset="0"/>
              <a:buChar char="•"/>
              <a:defRPr sz="3733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chemeClr val="tx1"/>
                </a:solidFill>
              </a:rPr>
              <a:t>College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 Arrangements Guide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 defTabSz="457200">
              <a:lnSpc>
                <a:spcPct val="150000"/>
              </a:lnSpc>
              <a:buFont typeface="Arial" panose="020B0604020202020204" pitchFamily="34" charset="0"/>
              <a:buChar char="•"/>
              <a:defRPr sz="3733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chemeClr val="tx1"/>
                </a:solidFill>
              </a:rPr>
              <a:t>M</a:t>
            </a:r>
            <a:r>
              <a:rPr sz="2000" dirty="0">
                <a:solidFill>
                  <a:schemeClr val="tx1"/>
                </a:solidFill>
              </a:rPr>
              <a:t>CR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Freshers’ Guide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 defTabSz="457200">
              <a:lnSpc>
                <a:spcPct val="150000"/>
              </a:lnSpc>
              <a:buFont typeface="Arial" panose="020B0604020202020204" pitchFamily="34" charset="0"/>
              <a:buChar char="•"/>
              <a:defRPr sz="3733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chemeClr val="tx1"/>
                </a:solidFill>
              </a:rPr>
              <a:t>University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students </a:t>
            </a:r>
            <a:r>
              <a:rPr lang="en-GB" sz="2000" dirty="0">
                <a:solidFill>
                  <a:schemeClr val="tx1"/>
                </a:solidFill>
              </a:rPr>
              <a:t>page and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Glossary</a:t>
            </a:r>
            <a:r>
              <a:rPr sz="2000" dirty="0">
                <a:solidFill>
                  <a:schemeClr val="tx1"/>
                </a:solidFill>
              </a:rPr>
              <a:t> of Oxford terms</a:t>
            </a:r>
            <a:endParaRPr lang="en-GB" sz="200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defRPr sz="3733" b="0">
                <a:latin typeface="Helvetica"/>
                <a:ea typeface="Helvetica"/>
                <a:cs typeface="Helvetica"/>
                <a:sym typeface="Helvetica"/>
              </a:defRPr>
            </a:pPr>
            <a:endParaRPr lang="en-GB" sz="2000" dirty="0">
              <a:solidFill>
                <a:schemeClr val="accent1">
                  <a:lumMod val="75000"/>
                </a:schemeClr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 defTabSz="457200">
              <a:lnSpc>
                <a:spcPct val="150000"/>
              </a:lnSpc>
              <a:buFont typeface="Arial" panose="020B0604020202020204" pitchFamily="34" charset="0"/>
              <a:buChar char="•"/>
              <a:defRPr sz="3733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Welcome information </a:t>
            </a:r>
            <a:r>
              <a:rPr lang="en-GB" sz="2000" dirty="0">
                <a:solidFill>
                  <a:schemeClr val="tx1"/>
                </a:solidFill>
              </a:rPr>
              <a:t>on College website including College handbook, etc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328" name="St John’s College - further information"/>
          <p:cNvSpPr txBox="1"/>
          <p:nvPr/>
        </p:nvSpPr>
        <p:spPr>
          <a:xfrm>
            <a:off x="311675" y="622585"/>
            <a:ext cx="760624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>
                <a:solidFill>
                  <a:schemeClr val="tx1"/>
                </a:solidFill>
              </a:rPr>
              <a:t>St John’s College - further information</a:t>
            </a: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F3170D0-0EA7-D0D1-743F-10E37DC2A5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1963236"/>
            <a:ext cx="5372878" cy="47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354</Words>
  <Application>Microsoft Macintosh PowerPoint</Application>
  <PresentationFormat>Custom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Helvetica Neue</vt:lpstr>
      <vt:lpstr>Times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Matthew Nicholls</cp:lastModifiedBy>
  <cp:revision>10</cp:revision>
  <dcterms:modified xsi:type="dcterms:W3CDTF">2023-09-29T13:56:21Z</dcterms:modified>
</cp:coreProperties>
</file>